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77" r:id="rId3"/>
    <p:sldId id="271" r:id="rId4"/>
    <p:sldId id="280" r:id="rId5"/>
    <p:sldId id="287"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534" autoAdjust="0"/>
    <p:restoredTop sz="68435" autoAdjust="0"/>
  </p:normalViewPr>
  <p:slideViewPr>
    <p:cSldViewPr>
      <p:cViewPr varScale="1">
        <p:scale>
          <a:sx n="64" d="100"/>
          <a:sy n="64" d="100"/>
        </p:scale>
        <p:origin x="200" y="61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B2597-5B76-9F4A-9A48-AB978350D1C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2AE609FB-CA49-374A-B31F-09B2190C8A4E}">
      <dgm:prSet phldrT="[Text]"/>
      <dgm:spPr/>
      <dgm:t>
        <a:bodyPr/>
        <a:lstStyle/>
        <a:p>
          <a:r>
            <a:rPr lang="en-US" dirty="0"/>
            <a:t>Liver Function</a:t>
          </a:r>
        </a:p>
      </dgm:t>
    </dgm:pt>
    <dgm:pt modelId="{AC654242-F7A5-474D-8697-0E22FC5443E9}" type="parTrans" cxnId="{43322AE5-E92D-A54F-AE89-54075C1B0004}">
      <dgm:prSet/>
      <dgm:spPr/>
      <dgm:t>
        <a:bodyPr/>
        <a:lstStyle/>
        <a:p>
          <a:endParaRPr lang="en-US"/>
        </a:p>
      </dgm:t>
    </dgm:pt>
    <dgm:pt modelId="{DB2C521D-EF34-1E48-8611-6EC51D2B0524}" type="sibTrans" cxnId="{43322AE5-E92D-A54F-AE89-54075C1B0004}">
      <dgm:prSet/>
      <dgm:spPr/>
      <dgm:t>
        <a:bodyPr/>
        <a:lstStyle/>
        <a:p>
          <a:endParaRPr lang="en-US"/>
        </a:p>
      </dgm:t>
    </dgm:pt>
    <dgm:pt modelId="{E70D500E-73E6-7E42-8187-2EF8F95732C2}">
      <dgm:prSet phldrT="[Text]" custT="1"/>
      <dgm:spPr/>
      <dgm:t>
        <a:bodyPr/>
        <a:lstStyle/>
        <a:p>
          <a:r>
            <a:rPr lang="en-US" sz="1800" dirty="0"/>
            <a:t>Signs &amp; Symptoms</a:t>
          </a:r>
        </a:p>
      </dgm:t>
    </dgm:pt>
    <dgm:pt modelId="{0FE83CBF-30EB-A549-805E-B792C84C6050}" type="parTrans" cxnId="{E3A749EB-6BA6-324B-8302-9989B6AF5A61}">
      <dgm:prSet/>
      <dgm:spPr/>
      <dgm:t>
        <a:bodyPr/>
        <a:lstStyle/>
        <a:p>
          <a:endParaRPr lang="en-US"/>
        </a:p>
      </dgm:t>
    </dgm:pt>
    <dgm:pt modelId="{14160323-59C8-B14E-A2C8-09A38D990334}" type="sibTrans" cxnId="{E3A749EB-6BA6-324B-8302-9989B6AF5A61}">
      <dgm:prSet/>
      <dgm:spPr/>
      <dgm:t>
        <a:bodyPr/>
        <a:lstStyle/>
        <a:p>
          <a:endParaRPr lang="en-US"/>
        </a:p>
      </dgm:t>
    </dgm:pt>
    <dgm:pt modelId="{53979173-48C5-304D-8FC3-E6B4F0CF340A}">
      <dgm:prSet phldrT="[Text]"/>
      <dgm:spPr/>
      <dgm:t>
        <a:bodyPr/>
        <a:lstStyle/>
        <a:p>
          <a:r>
            <a:rPr lang="en-US" dirty="0"/>
            <a:t>Blood Marker Tests</a:t>
          </a:r>
        </a:p>
      </dgm:t>
    </dgm:pt>
    <dgm:pt modelId="{7658F710-D758-3E49-81DB-F64182F29FCA}" type="parTrans" cxnId="{A82EA613-E72C-974C-90E1-CECB3059BA46}">
      <dgm:prSet/>
      <dgm:spPr/>
      <dgm:t>
        <a:bodyPr/>
        <a:lstStyle/>
        <a:p>
          <a:endParaRPr lang="en-US"/>
        </a:p>
      </dgm:t>
    </dgm:pt>
    <dgm:pt modelId="{48DBDB5C-D22F-CA48-95B5-B7FA7EE6A238}" type="sibTrans" cxnId="{A82EA613-E72C-974C-90E1-CECB3059BA46}">
      <dgm:prSet/>
      <dgm:spPr/>
      <dgm:t>
        <a:bodyPr/>
        <a:lstStyle/>
        <a:p>
          <a:endParaRPr lang="en-US"/>
        </a:p>
      </dgm:t>
    </dgm:pt>
    <dgm:pt modelId="{E6E09B95-3985-E24E-B905-C1D3043A8743}">
      <dgm:prSet/>
      <dgm:spPr/>
      <dgm:t>
        <a:bodyPr/>
        <a:lstStyle/>
        <a:p>
          <a:endParaRPr lang="en-US"/>
        </a:p>
      </dgm:t>
    </dgm:pt>
    <dgm:pt modelId="{4CA595CE-B253-F746-BC52-E88D01458C98}" type="parTrans" cxnId="{011489F0-C2D0-D048-8C14-9D08B54EFFD6}">
      <dgm:prSet/>
      <dgm:spPr/>
      <dgm:t>
        <a:bodyPr/>
        <a:lstStyle/>
        <a:p>
          <a:endParaRPr lang="en-US"/>
        </a:p>
      </dgm:t>
    </dgm:pt>
    <dgm:pt modelId="{68448DD7-2041-8944-9748-7D8544C43AB1}" type="sibTrans" cxnId="{011489F0-C2D0-D048-8C14-9D08B54EFFD6}">
      <dgm:prSet/>
      <dgm:spPr/>
      <dgm:t>
        <a:bodyPr/>
        <a:lstStyle/>
        <a:p>
          <a:endParaRPr lang="en-US"/>
        </a:p>
      </dgm:t>
    </dgm:pt>
    <dgm:pt modelId="{62A39081-02B3-C747-BCA5-F65DBB6F6263}">
      <dgm:prSet phldrT="[Text]" phldr="1"/>
      <dgm:spPr/>
      <dgm:t>
        <a:bodyPr/>
        <a:lstStyle/>
        <a:p>
          <a:endParaRPr lang="en-US" dirty="0"/>
        </a:p>
      </dgm:t>
    </dgm:pt>
    <dgm:pt modelId="{7C577304-3039-5A40-9BC9-DF5C2CD247F1}" type="parTrans" cxnId="{07034958-39A0-274F-B3C6-DE6F69CC5E58}">
      <dgm:prSet/>
      <dgm:spPr/>
      <dgm:t>
        <a:bodyPr/>
        <a:lstStyle/>
        <a:p>
          <a:endParaRPr lang="en-US"/>
        </a:p>
      </dgm:t>
    </dgm:pt>
    <dgm:pt modelId="{08AA4262-ED19-004C-AFAB-84F6640A821D}" type="sibTrans" cxnId="{07034958-39A0-274F-B3C6-DE6F69CC5E58}">
      <dgm:prSet/>
      <dgm:spPr/>
      <dgm:t>
        <a:bodyPr/>
        <a:lstStyle/>
        <a:p>
          <a:endParaRPr lang="en-US"/>
        </a:p>
      </dgm:t>
    </dgm:pt>
    <dgm:pt modelId="{D7210A0A-F875-2344-A4D7-09C11973EEDF}">
      <dgm:prSet phldrT="[Text]" phldr="1"/>
      <dgm:spPr/>
      <dgm:t>
        <a:bodyPr/>
        <a:lstStyle/>
        <a:p>
          <a:endParaRPr lang="en-US" dirty="0"/>
        </a:p>
      </dgm:t>
    </dgm:pt>
    <dgm:pt modelId="{25CD388C-BBD4-4A4D-81C2-6D8838699240}" type="parTrans" cxnId="{218810A4-6928-984B-8CB0-5E2AA7E4E4FA}">
      <dgm:prSet/>
      <dgm:spPr/>
      <dgm:t>
        <a:bodyPr/>
        <a:lstStyle/>
        <a:p>
          <a:endParaRPr lang="en-US"/>
        </a:p>
      </dgm:t>
    </dgm:pt>
    <dgm:pt modelId="{6113A56E-DC02-AF4D-8DA5-1634EA7D96E5}" type="sibTrans" cxnId="{218810A4-6928-984B-8CB0-5E2AA7E4E4FA}">
      <dgm:prSet/>
      <dgm:spPr/>
      <dgm:t>
        <a:bodyPr/>
        <a:lstStyle/>
        <a:p>
          <a:endParaRPr lang="en-US"/>
        </a:p>
      </dgm:t>
    </dgm:pt>
    <dgm:pt modelId="{F625F98B-8896-C94E-9728-60704451F881}">
      <dgm:prSet phldrT="[Text]"/>
      <dgm:spPr/>
      <dgm:t>
        <a:bodyPr/>
        <a:lstStyle/>
        <a:p>
          <a:endParaRPr lang="en-US" dirty="0"/>
        </a:p>
      </dgm:t>
    </dgm:pt>
    <dgm:pt modelId="{FB099ED3-2717-A04E-91B7-5D7C143E9853}" type="parTrans" cxnId="{E1166BA0-E6FC-FB43-B616-3C991C419B21}">
      <dgm:prSet/>
      <dgm:spPr/>
      <dgm:t>
        <a:bodyPr/>
        <a:lstStyle/>
        <a:p>
          <a:endParaRPr lang="en-US"/>
        </a:p>
      </dgm:t>
    </dgm:pt>
    <dgm:pt modelId="{EF5FF1E7-E168-3A48-9111-A6C18C69C439}" type="sibTrans" cxnId="{E1166BA0-E6FC-FB43-B616-3C991C419B21}">
      <dgm:prSet/>
      <dgm:spPr/>
      <dgm:t>
        <a:bodyPr/>
        <a:lstStyle/>
        <a:p>
          <a:endParaRPr lang="en-US"/>
        </a:p>
      </dgm:t>
    </dgm:pt>
    <dgm:pt modelId="{7742A906-7035-AE47-9995-622C76048DB5}">
      <dgm:prSet phldrT="[Text]" phldr="1"/>
      <dgm:spPr/>
      <dgm:t>
        <a:bodyPr/>
        <a:lstStyle/>
        <a:p>
          <a:endParaRPr lang="en-US" dirty="0"/>
        </a:p>
      </dgm:t>
    </dgm:pt>
    <dgm:pt modelId="{97007DE1-3397-C24D-8373-E578B0E5AAC0}" type="parTrans" cxnId="{F1150300-FB4A-E548-8A57-455B6C6714F2}">
      <dgm:prSet/>
      <dgm:spPr/>
      <dgm:t>
        <a:bodyPr/>
        <a:lstStyle/>
        <a:p>
          <a:endParaRPr lang="en-US"/>
        </a:p>
      </dgm:t>
    </dgm:pt>
    <dgm:pt modelId="{3280176E-5C0E-1340-A669-637893BC9453}" type="sibTrans" cxnId="{F1150300-FB4A-E548-8A57-455B6C6714F2}">
      <dgm:prSet/>
      <dgm:spPr/>
      <dgm:t>
        <a:bodyPr/>
        <a:lstStyle/>
        <a:p>
          <a:endParaRPr lang="en-US"/>
        </a:p>
      </dgm:t>
    </dgm:pt>
    <dgm:pt modelId="{006F1EA8-9E13-8940-B903-5ADD9BFC7BB6}" type="pres">
      <dgm:prSet presAssocID="{2D7B2597-5B76-9F4A-9A48-AB978350D1CE}" presName="Name0" presStyleCnt="0">
        <dgm:presLayoutVars>
          <dgm:chMax val="4"/>
          <dgm:resizeHandles val="exact"/>
        </dgm:presLayoutVars>
      </dgm:prSet>
      <dgm:spPr/>
    </dgm:pt>
    <dgm:pt modelId="{6EB2E4DE-A742-DA4E-A42E-8427E4C0743D}" type="pres">
      <dgm:prSet presAssocID="{2D7B2597-5B76-9F4A-9A48-AB978350D1CE}" presName="ellipse" presStyleLbl="trBgShp" presStyleIdx="0" presStyleCnt="1" custLinFactNeighborX="-4539" custLinFactNeighborY="16989"/>
      <dgm:spPr/>
    </dgm:pt>
    <dgm:pt modelId="{7C161493-D6E7-BF44-A598-749A37DB620C}" type="pres">
      <dgm:prSet presAssocID="{2D7B2597-5B76-9F4A-9A48-AB978350D1CE}" presName="arrow1" presStyleLbl="fgShp" presStyleIdx="0" presStyleCnt="1" custScaleY="312665"/>
      <dgm:spPr/>
    </dgm:pt>
    <dgm:pt modelId="{60A68692-21B9-DF46-9C45-42193FCD4CE4}" type="pres">
      <dgm:prSet presAssocID="{2D7B2597-5B76-9F4A-9A48-AB978350D1CE}" presName="rectangle" presStyleLbl="revTx" presStyleIdx="0" presStyleCnt="1">
        <dgm:presLayoutVars>
          <dgm:bulletEnabled val="1"/>
        </dgm:presLayoutVars>
      </dgm:prSet>
      <dgm:spPr/>
    </dgm:pt>
    <dgm:pt modelId="{03BEDE78-45E0-2A47-8C29-F3278A2DCBEA}" type="pres">
      <dgm:prSet presAssocID="{E70D500E-73E6-7E42-8187-2EF8F95732C2}" presName="item1" presStyleLbl="node1" presStyleIdx="0" presStyleCnt="3" custLinFactNeighborX="-26284" custLinFactNeighborY="-40487">
        <dgm:presLayoutVars>
          <dgm:bulletEnabled val="1"/>
        </dgm:presLayoutVars>
      </dgm:prSet>
      <dgm:spPr/>
    </dgm:pt>
    <dgm:pt modelId="{63680250-1512-9D47-A11E-D29884228E72}" type="pres">
      <dgm:prSet presAssocID="{53979173-48C5-304D-8FC3-E6B4F0CF340A}" presName="item2" presStyleLbl="node1" presStyleIdx="1" presStyleCnt="3" custScaleX="115411" custLinFactX="-56532" custLinFactNeighborX="-100000" custLinFactNeighborY="-26332">
        <dgm:presLayoutVars>
          <dgm:bulletEnabled val="1"/>
        </dgm:presLayoutVars>
      </dgm:prSet>
      <dgm:spPr/>
    </dgm:pt>
    <dgm:pt modelId="{246F11F9-1B10-1749-A975-91725399DE3D}" type="pres">
      <dgm:prSet presAssocID="{E6E09B95-3985-E24E-B905-C1D3043A8743}" presName="item3" presStyleLbl="node1" presStyleIdx="2" presStyleCnt="3" custLinFactX="-77954" custLinFactNeighborX="-100000" custLinFactNeighborY="94419">
        <dgm:presLayoutVars>
          <dgm:bulletEnabled val="1"/>
        </dgm:presLayoutVars>
      </dgm:prSet>
      <dgm:spPr/>
    </dgm:pt>
    <dgm:pt modelId="{16178AEC-6EF8-2940-862E-05EB9A18E550}" type="pres">
      <dgm:prSet presAssocID="{2D7B2597-5B76-9F4A-9A48-AB978350D1CE}" presName="funnel" presStyleLbl="trAlignAcc1" presStyleIdx="0" presStyleCnt="1" custLinFactNeighborX="-66251" custLinFactNeighborY="30279"/>
      <dgm:spPr/>
    </dgm:pt>
  </dgm:ptLst>
  <dgm:cxnLst>
    <dgm:cxn modelId="{F1150300-FB4A-E548-8A57-455B6C6714F2}" srcId="{2D7B2597-5B76-9F4A-9A48-AB978350D1CE}" destId="{7742A906-7035-AE47-9995-622C76048DB5}" srcOrd="7" destOrd="0" parTransId="{97007DE1-3397-C24D-8373-E578B0E5AAC0}" sibTransId="{3280176E-5C0E-1340-A669-637893BC9453}"/>
    <dgm:cxn modelId="{A82EA613-E72C-974C-90E1-CECB3059BA46}" srcId="{2D7B2597-5B76-9F4A-9A48-AB978350D1CE}" destId="{53979173-48C5-304D-8FC3-E6B4F0CF340A}" srcOrd="2" destOrd="0" parTransId="{7658F710-D758-3E49-81DB-F64182F29FCA}" sibTransId="{48DBDB5C-D22F-CA48-95B5-B7FA7EE6A238}"/>
    <dgm:cxn modelId="{07034958-39A0-274F-B3C6-DE6F69CC5E58}" srcId="{2D7B2597-5B76-9F4A-9A48-AB978350D1CE}" destId="{62A39081-02B3-C747-BCA5-F65DBB6F6263}" srcOrd="4" destOrd="0" parTransId="{7C577304-3039-5A40-9BC9-DF5C2CD247F1}" sibTransId="{08AA4262-ED19-004C-AFAB-84F6640A821D}"/>
    <dgm:cxn modelId="{ECA4505A-7770-B547-BB14-8F867A8765E9}" type="presOf" srcId="{E70D500E-73E6-7E42-8187-2EF8F95732C2}" destId="{63680250-1512-9D47-A11E-D29884228E72}" srcOrd="0" destOrd="0" presId="urn:microsoft.com/office/officeart/2005/8/layout/funnel1"/>
    <dgm:cxn modelId="{64493498-F94A-7941-93D8-1FB5ED5D2F5C}" type="presOf" srcId="{E6E09B95-3985-E24E-B905-C1D3043A8743}" destId="{60A68692-21B9-DF46-9C45-42193FCD4CE4}" srcOrd="0" destOrd="0" presId="urn:microsoft.com/office/officeart/2005/8/layout/funnel1"/>
    <dgm:cxn modelId="{E1166BA0-E6FC-FB43-B616-3C991C419B21}" srcId="{2D7B2597-5B76-9F4A-9A48-AB978350D1CE}" destId="{F625F98B-8896-C94E-9728-60704451F881}" srcOrd="6" destOrd="0" parTransId="{FB099ED3-2717-A04E-91B7-5D7C143E9853}" sibTransId="{EF5FF1E7-E168-3A48-9111-A6C18C69C439}"/>
    <dgm:cxn modelId="{218810A4-6928-984B-8CB0-5E2AA7E4E4FA}" srcId="{2D7B2597-5B76-9F4A-9A48-AB978350D1CE}" destId="{D7210A0A-F875-2344-A4D7-09C11973EEDF}" srcOrd="5" destOrd="0" parTransId="{25CD388C-BBD4-4A4D-81C2-6D8838699240}" sibTransId="{6113A56E-DC02-AF4D-8DA5-1634EA7D96E5}"/>
    <dgm:cxn modelId="{29F5FEA7-B132-8F42-9906-609FAC412776}" type="presOf" srcId="{53979173-48C5-304D-8FC3-E6B4F0CF340A}" destId="{03BEDE78-45E0-2A47-8C29-F3278A2DCBEA}" srcOrd="0" destOrd="0" presId="urn:microsoft.com/office/officeart/2005/8/layout/funnel1"/>
    <dgm:cxn modelId="{FF0990DA-1F53-1147-B9C6-B78E95471E0B}" type="presOf" srcId="{2D7B2597-5B76-9F4A-9A48-AB978350D1CE}" destId="{006F1EA8-9E13-8940-B903-5ADD9BFC7BB6}" srcOrd="0" destOrd="0" presId="urn:microsoft.com/office/officeart/2005/8/layout/funnel1"/>
    <dgm:cxn modelId="{43322AE5-E92D-A54F-AE89-54075C1B0004}" srcId="{2D7B2597-5B76-9F4A-9A48-AB978350D1CE}" destId="{2AE609FB-CA49-374A-B31F-09B2190C8A4E}" srcOrd="0" destOrd="0" parTransId="{AC654242-F7A5-474D-8697-0E22FC5443E9}" sibTransId="{DB2C521D-EF34-1E48-8611-6EC51D2B0524}"/>
    <dgm:cxn modelId="{E3A749EB-6BA6-324B-8302-9989B6AF5A61}" srcId="{2D7B2597-5B76-9F4A-9A48-AB978350D1CE}" destId="{E70D500E-73E6-7E42-8187-2EF8F95732C2}" srcOrd="1" destOrd="0" parTransId="{0FE83CBF-30EB-A549-805E-B792C84C6050}" sibTransId="{14160323-59C8-B14E-A2C8-09A38D990334}"/>
    <dgm:cxn modelId="{011489F0-C2D0-D048-8C14-9D08B54EFFD6}" srcId="{2D7B2597-5B76-9F4A-9A48-AB978350D1CE}" destId="{E6E09B95-3985-E24E-B905-C1D3043A8743}" srcOrd="3" destOrd="0" parTransId="{4CA595CE-B253-F746-BC52-E88D01458C98}" sibTransId="{68448DD7-2041-8944-9748-7D8544C43AB1}"/>
    <dgm:cxn modelId="{6D0C5BFC-1979-4A44-83FD-41C4C1FC9E67}" type="presOf" srcId="{2AE609FB-CA49-374A-B31F-09B2190C8A4E}" destId="{246F11F9-1B10-1749-A975-91725399DE3D}" srcOrd="0" destOrd="0" presId="urn:microsoft.com/office/officeart/2005/8/layout/funnel1"/>
    <dgm:cxn modelId="{EC8A4F71-28AA-9645-BAA8-05BC69041049}" type="presParOf" srcId="{006F1EA8-9E13-8940-B903-5ADD9BFC7BB6}" destId="{6EB2E4DE-A742-DA4E-A42E-8427E4C0743D}" srcOrd="0" destOrd="0" presId="urn:microsoft.com/office/officeart/2005/8/layout/funnel1"/>
    <dgm:cxn modelId="{2397AB7B-6EE7-F746-8B0C-253856F6A1DF}" type="presParOf" srcId="{006F1EA8-9E13-8940-B903-5ADD9BFC7BB6}" destId="{7C161493-D6E7-BF44-A598-749A37DB620C}" srcOrd="1" destOrd="0" presId="urn:microsoft.com/office/officeart/2005/8/layout/funnel1"/>
    <dgm:cxn modelId="{DC46C84D-D477-6846-941F-80CD65ABA6C4}" type="presParOf" srcId="{006F1EA8-9E13-8940-B903-5ADD9BFC7BB6}" destId="{60A68692-21B9-DF46-9C45-42193FCD4CE4}" srcOrd="2" destOrd="0" presId="urn:microsoft.com/office/officeart/2005/8/layout/funnel1"/>
    <dgm:cxn modelId="{11A7DB05-C4FF-1C40-9D8B-5F9747658B72}" type="presParOf" srcId="{006F1EA8-9E13-8940-B903-5ADD9BFC7BB6}" destId="{03BEDE78-45E0-2A47-8C29-F3278A2DCBEA}" srcOrd="3" destOrd="0" presId="urn:microsoft.com/office/officeart/2005/8/layout/funnel1"/>
    <dgm:cxn modelId="{1940A238-CAAD-E649-9582-513456C4F4B5}" type="presParOf" srcId="{006F1EA8-9E13-8940-B903-5ADD9BFC7BB6}" destId="{63680250-1512-9D47-A11E-D29884228E72}" srcOrd="4" destOrd="0" presId="urn:microsoft.com/office/officeart/2005/8/layout/funnel1"/>
    <dgm:cxn modelId="{1E3A073A-20BF-1D4B-95E7-0CE4B4810928}" type="presParOf" srcId="{006F1EA8-9E13-8940-B903-5ADD9BFC7BB6}" destId="{246F11F9-1B10-1749-A975-91725399DE3D}" srcOrd="5" destOrd="0" presId="urn:microsoft.com/office/officeart/2005/8/layout/funnel1"/>
    <dgm:cxn modelId="{871D866C-6576-6048-948D-1024327AE4C8}" type="presParOf" srcId="{006F1EA8-9E13-8940-B903-5ADD9BFC7BB6}" destId="{16178AEC-6EF8-2940-862E-05EB9A18E550}"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2E4DE-A742-DA4E-A42E-8427E4C0743D}">
      <dsp:nvSpPr>
        <dsp:cNvPr id="0" name=""/>
        <dsp:cNvSpPr/>
      </dsp:nvSpPr>
      <dsp:spPr>
        <a:xfrm>
          <a:off x="1674090" y="477770"/>
          <a:ext cx="4367662" cy="151683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61493-D6E7-BF44-A598-749A37DB620C}">
      <dsp:nvSpPr>
        <dsp:cNvPr id="0" name=""/>
        <dsp:cNvSpPr/>
      </dsp:nvSpPr>
      <dsp:spPr>
        <a:xfrm>
          <a:off x="3639718" y="3358251"/>
          <a:ext cx="846446" cy="169378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68692-21B9-DF46-9C45-42193FCD4CE4}">
      <dsp:nvSpPr>
        <dsp:cNvPr id="0" name=""/>
        <dsp:cNvSpPr/>
      </dsp:nvSpPr>
      <dsp:spPr>
        <a:xfrm>
          <a:off x="2031470" y="4367662"/>
          <a:ext cx="4062942" cy="1015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031470" y="4367662"/>
        <a:ext cx="4062942" cy="1015735"/>
      </dsp:txXfrm>
    </dsp:sp>
    <dsp:sp modelId="{03BEDE78-45E0-2A47-8C29-F3278A2DCBEA}">
      <dsp:nvSpPr>
        <dsp:cNvPr id="0" name=""/>
        <dsp:cNvSpPr/>
      </dsp:nvSpPr>
      <dsp:spPr>
        <a:xfrm>
          <a:off x="3059807" y="1237194"/>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Blood Marker Tests</a:t>
          </a:r>
        </a:p>
      </dsp:txBody>
      <dsp:txXfrm>
        <a:off x="3282933" y="1460320"/>
        <a:ext cx="1077351" cy="1077351"/>
      </dsp:txXfrm>
    </dsp:sp>
    <dsp:sp modelId="{63680250-1512-9D47-A11E-D29884228E72}">
      <dsp:nvSpPr>
        <dsp:cNvPr id="0" name=""/>
        <dsp:cNvSpPr/>
      </dsp:nvSpPr>
      <dsp:spPr>
        <a:xfrm>
          <a:off x="0" y="309819"/>
          <a:ext cx="1758405"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Signs &amp; Symptoms</a:t>
          </a:r>
        </a:p>
      </dsp:txBody>
      <dsp:txXfrm>
        <a:off x="257512" y="532945"/>
        <a:ext cx="1243381" cy="1077351"/>
      </dsp:txXfrm>
    </dsp:sp>
    <dsp:sp modelId="{246F11F9-1B10-1749-A975-91725399DE3D}">
      <dsp:nvSpPr>
        <dsp:cNvPr id="0" name=""/>
        <dsp:cNvSpPr/>
      </dsp:nvSpPr>
      <dsp:spPr>
        <a:xfrm>
          <a:off x="1216197" y="1781212"/>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Liver Function</a:t>
          </a:r>
        </a:p>
      </dsp:txBody>
      <dsp:txXfrm>
        <a:off x="1439323" y="2004338"/>
        <a:ext cx="1077351" cy="1077351"/>
      </dsp:txXfrm>
    </dsp:sp>
    <dsp:sp modelId="{16178AEC-6EF8-2940-862E-05EB9A18E550}">
      <dsp:nvSpPr>
        <dsp:cNvPr id="0" name=""/>
        <dsp:cNvSpPr/>
      </dsp:nvSpPr>
      <dsp:spPr>
        <a:xfrm>
          <a:off x="0" y="1182061"/>
          <a:ext cx="4740099" cy="379207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0262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that </a:t>
            </a:r>
            <a:r>
              <a:rPr lang="en-US" sz="1200" kern="1200" dirty="0" err="1">
                <a:solidFill>
                  <a:schemeClr val="tx1">
                    <a:lumMod val="50000"/>
                  </a:schemeClr>
                </a:solidFill>
                <a:effectLst/>
                <a:latin typeface="+mn-lt"/>
                <a:ea typeface="+mn-ea"/>
                <a:cs typeface="+mn-cs"/>
              </a:rPr>
              <a:t>traject</a:t>
            </a:r>
            <a:r>
              <a:rPr lang="en-US" sz="1200" kern="1200" dirty="0">
                <a:solidFill>
                  <a:schemeClr val="tx1">
                    <a:lumMod val="50000"/>
                  </a:schemeClr>
                </a:solidFill>
                <a:effectLst/>
                <a:latin typeface="+mn-lt"/>
                <a:ea typeface="+mn-ea"/>
                <a:cs typeface="+mn-cs"/>
              </a:rPr>
              <a:t>  onto similar survival patterns and more accurate predictions.</a:t>
            </a:r>
          </a:p>
          <a:p>
            <a:endParaRPr lang="en-US" sz="1200" b="0" i="0" u="none" strike="noStrike" kern="1200" dirty="0">
              <a:solidFill>
                <a:schemeClr val="tx1">
                  <a:lumMod val="50000"/>
                </a:schemeClr>
              </a:solidFill>
              <a:effectLst/>
              <a:latin typeface="+mn-lt"/>
              <a:ea typeface="+mn-ea"/>
              <a:cs typeface="+mn-cs"/>
            </a:endParaRP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Creating a logistic regression model capable of predicting whether a patient diagnosed with hepatocellular carcinoma will survive past one year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to examine  similar survival patterns, and more accurate predictions.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AUDIENCE: Clinicians, patients, and policy makers </a:t>
            </a:r>
            <a:endParaRPr lang="en-US" sz="1800"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a:t>
            </a:r>
            <a:r>
              <a:rPr lang="en-US" b="1" dirty="0"/>
              <a:t>from 165 former patients </a:t>
            </a:r>
            <a:r>
              <a:rPr lang="en-US" dirty="0"/>
              <a:t>o</a:t>
            </a:r>
            <a:r>
              <a:rPr lang="en-US" b="1" dirty="0"/>
              <a:t>f Hospital and University Centre of Coimbra (Portugal). </a:t>
            </a:r>
            <a:r>
              <a:rPr lang="en-US" dirty="0"/>
              <a:t>The dataset contains </a:t>
            </a:r>
            <a:r>
              <a:rPr lang="en-US" b="1" dirty="0"/>
              <a:t>49 features </a:t>
            </a:r>
            <a:r>
              <a:rPr lang="en-US" dirty="0"/>
              <a:t>selected according to </a:t>
            </a:r>
            <a:r>
              <a:rPr lang="en-US" b="1" dirty="0"/>
              <a:t>the EASL-EORTC (European Association for the Study of the Liver </a:t>
            </a:r>
            <a:r>
              <a:rPr lang="en-US" dirty="0"/>
              <a:t>- European Organization for Research and Treatment of Cancer) Clinical Practice Guidelines.  The </a:t>
            </a:r>
            <a:r>
              <a:rPr lang="en-US" b="1" dirty="0"/>
              <a:t>target variable, "Class", </a:t>
            </a:r>
            <a:r>
              <a:rPr lang="en-US" dirty="0"/>
              <a:t>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5739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The Model for End-Stage Liver Disease Score (MELD) is a widely used clinical scoring method to predict 3 month mortality rates in patients with end-stage liver disease. It stratifies severity of end-stage liver disease for transplant planning. (MELD=&gt;Creatinine, Bilirubin, Albumin, Sodium, INR)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r>
              <a:rPr lang="en-US" dirty="0"/>
              <a:t> The second feature created was a Fibrosis-4 Index (FIB-4) score. The FIB-4 Index score is a noninvasive estimate of liver scarring in HCV and HBV patients.  Together these 2 features contributed an approximate 3% improvement to the model's overall predictive ability.</a:t>
            </a:r>
          </a:p>
          <a:p>
            <a:pPr marL="228600" indent="-228600">
              <a:buAutoNum type="arabicParenR"/>
            </a:pPr>
            <a:endParaRPr lang="en-US" dirty="0"/>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13/33</a:t>
            </a:r>
          </a:p>
          <a:p>
            <a:r>
              <a:rPr lang="en-US" dirty="0"/>
              <a:t>FP (patients incorrectly predicted to be alive in a year)=2/33 </a:t>
            </a:r>
          </a:p>
          <a:p>
            <a:r>
              <a:rPr lang="en-US" dirty="0"/>
              <a:t>TP (patients correctly predicted to still be alive in a year)=14/33</a:t>
            </a:r>
          </a:p>
          <a:p>
            <a:r>
              <a:rPr lang="en-US" dirty="0"/>
              <a:t>FN (patients incorrectly predicted to be deceased in a year)=3/33</a:t>
            </a:r>
          </a:p>
          <a:p>
            <a:r>
              <a:rPr lang="en-US" b="1" dirty="0"/>
              <a:t>FPR</a:t>
            </a:r>
            <a:r>
              <a:rPr lang="en-US" dirty="0"/>
              <a:t>(% patients incorrectly predicted to be alive in a year out of all patients that die in a year</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to examine  similar survival patterns, and more accurate predictions.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earlier disease stage intervention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7/30/19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7/30/19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7/30/19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7/30/19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3">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379413" y="2286000"/>
            <a:ext cx="11391898" cy="15240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963341" y="319086"/>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371600"/>
            <a:ext cx="6045200" cy="5104041"/>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371601"/>
            <a:ext cx="6184898" cy="5093704"/>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2670475" y="382359"/>
            <a:ext cx="7750840" cy="646331"/>
          </a:xfrm>
          <a:prstGeom prst="rect">
            <a:avLst/>
          </a:prstGeom>
          <a:solidFill>
            <a:schemeClr val="accent1">
              <a:alpha val="61000"/>
            </a:schemeClr>
          </a:solidFill>
        </p:spPr>
        <p:txBody>
          <a:bodyPr wrap="none" rtlCol="0">
            <a:spAutoFit/>
          </a:bodyPr>
          <a:lstStyle/>
          <a:p>
            <a:pPr>
              <a:lnSpc>
                <a:spcPct val="90000"/>
              </a:lnSpc>
            </a:pPr>
            <a:r>
              <a:rPr lang="en-US" sz="4000" b="1" dirty="0"/>
              <a:t>Why Should We Be Concerned</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4418012" y="228600"/>
            <a:ext cx="4038600" cy="590931"/>
          </a:xfrm>
          <a:prstGeom prst="rect">
            <a:avLst/>
          </a:prstGeom>
          <a:solidFill>
            <a:schemeClr val="accent1">
              <a:alpha val="61000"/>
            </a:schemeClr>
          </a:solidFill>
        </p:spPr>
        <p:txBody>
          <a:bodyPr wrap="square" rtlCol="0">
            <a:spAutoFit/>
          </a:bodyPr>
          <a:lstStyle/>
          <a:p>
            <a:pPr algn="ctr">
              <a:lnSpc>
                <a:spcPct val="90000"/>
              </a:lnSpc>
            </a:pPr>
            <a:r>
              <a:rPr lang="en-US" sz="3600" b="1" dirty="0"/>
              <a:t>Model Intent</a:t>
            </a:r>
            <a:endParaRPr lang="en-US" sz="32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746545" y="1235995"/>
            <a:ext cx="9863598" cy="1089529"/>
          </a:xfrm>
          <a:prstGeom prst="rect">
            <a:avLst/>
          </a:prstGeom>
          <a:noFill/>
        </p:spPr>
        <p:txBody>
          <a:bodyPr wrap="none" rtlCol="0">
            <a:spAutoFit/>
          </a:bodyPr>
          <a:lstStyle/>
          <a:p>
            <a:pPr>
              <a:lnSpc>
                <a:spcPct val="90000"/>
              </a:lnSpc>
            </a:pPr>
            <a:r>
              <a:rPr lang="en-US" sz="2400" dirty="0"/>
              <a:t>To provide an alternative diagnostic model for predicting patient</a:t>
            </a:r>
          </a:p>
          <a:p>
            <a:pPr>
              <a:lnSpc>
                <a:spcPct val="90000"/>
              </a:lnSpc>
            </a:pPr>
            <a:r>
              <a:rPr lang="en-US" sz="2400" dirty="0"/>
              <a:t>mortality beyond stage classification.</a:t>
            </a:r>
          </a:p>
          <a:p>
            <a:pPr>
              <a:lnSpc>
                <a:spcPct val="90000"/>
              </a:lnSpc>
            </a:pPr>
            <a:endParaRPr lang="en-US" sz="24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310284"/>
            <a:ext cx="6108621" cy="4072414"/>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3960812" y="158772"/>
            <a:ext cx="4520789" cy="590931"/>
          </a:xfrm>
          <a:prstGeom prst="rect">
            <a:avLst/>
          </a:prstGeom>
          <a:solidFill>
            <a:schemeClr val="accent1">
              <a:alpha val="61000"/>
            </a:schemeClr>
          </a:solidFill>
        </p:spPr>
        <p:txBody>
          <a:bodyPr wrap="none" rtlCol="0">
            <a:spAutoFit/>
          </a:bodyPr>
          <a:lstStyle/>
          <a:p>
            <a:pPr>
              <a:lnSpc>
                <a:spcPct val="90000"/>
              </a:lnSpc>
            </a:pPr>
            <a:r>
              <a:rPr lang="en-US" sz="3600" b="1" dirty="0"/>
              <a:t>The Patient “Profile”</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955" y="2546221"/>
            <a:ext cx="5274388" cy="3583879"/>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1111801"/>
            <a:ext cx="3042821" cy="369332"/>
          </a:xfrm>
          <a:prstGeom prst="rect">
            <a:avLst/>
          </a:prstGeom>
          <a:noFill/>
        </p:spPr>
        <p:txBody>
          <a:bodyPr wrap="none" rtlCol="0">
            <a:spAutoFit/>
          </a:bodyPr>
          <a:lstStyle/>
          <a:p>
            <a:pPr>
              <a:lnSpc>
                <a:spcPct val="90000"/>
              </a:lnSpc>
            </a:pPr>
            <a:r>
              <a:rPr lang="en-US" sz="2000" dirty="0"/>
              <a:t>Left: Features Selection</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702511"/>
            <a:ext cx="4054315" cy="369332"/>
          </a:xfrm>
          <a:prstGeom prst="rect">
            <a:avLst/>
          </a:prstGeom>
          <a:noFill/>
        </p:spPr>
        <p:txBody>
          <a:bodyPr wrap="none" rtlCol="0">
            <a:spAutoFit/>
          </a:bodyPr>
          <a:lstStyle/>
          <a:p>
            <a:pPr>
              <a:lnSpc>
                <a:spcPct val="90000"/>
              </a:lnSpc>
            </a:pPr>
            <a:r>
              <a:rPr lang="en-US" sz="2000" dirty="0"/>
              <a:t>Below: Target Class Distribution</a:t>
            </a:r>
          </a:p>
        </p:txBody>
      </p:sp>
      <p:graphicFrame>
        <p:nvGraphicFramePr>
          <p:cNvPr id="2" name="Diagram 1">
            <a:extLst>
              <a:ext uri="{FF2B5EF4-FFF2-40B4-BE49-F238E27FC236}">
                <a16:creationId xmlns:a16="http://schemas.microsoft.com/office/drawing/2014/main" id="{A8CB971A-1B98-1448-9002-5366C372ECE6}"/>
              </a:ext>
            </a:extLst>
          </p:cNvPr>
          <p:cNvGraphicFramePr/>
          <p:nvPr>
            <p:extLst>
              <p:ext uri="{D42A27DB-BD31-4B8C-83A1-F6EECF244321}">
                <p14:modId xmlns:p14="http://schemas.microsoft.com/office/powerpoint/2010/main" val="2923068406"/>
              </p:ext>
            </p:extLst>
          </p:nvPr>
        </p:nvGraphicFramePr>
        <p:xfrm>
          <a:off x="596203" y="1577363"/>
          <a:ext cx="8125883" cy="5417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C0AB7FD-EDC3-EF45-9E6F-29D67A04B7ED}"/>
              </a:ext>
            </a:extLst>
          </p:cNvPr>
          <p:cNvGrpSpPr/>
          <p:nvPr/>
        </p:nvGrpSpPr>
        <p:grpSpPr>
          <a:xfrm>
            <a:off x="1110120" y="315459"/>
            <a:ext cx="1523603" cy="1523603"/>
            <a:chOff x="2370048" y="711014"/>
            <a:chExt cx="1523603" cy="1523603"/>
          </a:xfrm>
        </p:grpSpPr>
        <p:sp>
          <p:nvSpPr>
            <p:cNvPr id="12" name="Oval 11">
              <a:extLst>
                <a:ext uri="{FF2B5EF4-FFF2-40B4-BE49-F238E27FC236}">
                  <a16:creationId xmlns:a16="http://schemas.microsoft.com/office/drawing/2014/main" id="{7BAB8B3B-FC82-ED48-899A-8F543633FC86}"/>
                </a:ext>
              </a:extLst>
            </p:cNvPr>
            <p:cNvSpPr/>
            <p:nvPr/>
          </p:nvSpPr>
          <p:spPr>
            <a:xfrm>
              <a:off x="2370048" y="711014"/>
              <a:ext cx="1523603"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42305940-CD1E-FC40-BCCD-C19E9D5C8ADD}"/>
                </a:ext>
              </a:extLst>
            </p:cNvPr>
            <p:cNvSpPr txBox="1"/>
            <p:nvPr/>
          </p:nvSpPr>
          <p:spPr>
            <a:xfrm>
              <a:off x="2459541" y="987946"/>
              <a:ext cx="1388780" cy="10773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2400" kern="1200" dirty="0"/>
                <a:t>Lifestyle factors</a:t>
              </a:r>
            </a:p>
          </p:txBody>
        </p:sp>
      </p:grpSp>
      <p:grpSp>
        <p:nvGrpSpPr>
          <p:cNvPr id="14" name="Group 13">
            <a:extLst>
              <a:ext uri="{FF2B5EF4-FFF2-40B4-BE49-F238E27FC236}">
                <a16:creationId xmlns:a16="http://schemas.microsoft.com/office/drawing/2014/main" id="{83606D48-73D8-1245-824A-56E6B54D4C2F}"/>
              </a:ext>
            </a:extLst>
          </p:cNvPr>
          <p:cNvGrpSpPr/>
          <p:nvPr/>
        </p:nvGrpSpPr>
        <p:grpSpPr>
          <a:xfrm>
            <a:off x="2436812" y="1673237"/>
            <a:ext cx="1752296" cy="1523603"/>
            <a:chOff x="2496523" y="1443542"/>
            <a:chExt cx="1752296" cy="1523603"/>
          </a:xfrm>
        </p:grpSpPr>
        <p:sp>
          <p:nvSpPr>
            <p:cNvPr id="15" name="Oval 14">
              <a:extLst>
                <a:ext uri="{FF2B5EF4-FFF2-40B4-BE49-F238E27FC236}">
                  <a16:creationId xmlns:a16="http://schemas.microsoft.com/office/drawing/2014/main" id="{2E648E3E-C225-AE40-B9D7-E7434153A54B}"/>
                </a:ext>
              </a:extLst>
            </p:cNvPr>
            <p:cNvSpPr/>
            <p:nvPr/>
          </p:nvSpPr>
          <p:spPr>
            <a:xfrm>
              <a:off x="2496523" y="1443542"/>
              <a:ext cx="1752296"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2474F785-C211-AF43-9313-777732745C88}"/>
                </a:ext>
              </a:extLst>
            </p:cNvPr>
            <p:cNvSpPr txBox="1"/>
            <p:nvPr/>
          </p:nvSpPr>
          <p:spPr>
            <a:xfrm>
              <a:off x="2577081" y="1657482"/>
              <a:ext cx="1637272" cy="10459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kern="1200" dirty="0"/>
                <a:t>Comorbidities</a:t>
              </a:r>
            </a:p>
          </p:txBody>
        </p:sp>
      </p:grpSp>
    </p:spTree>
    <p:extLst>
      <p:ext uri="{BB962C8B-B14F-4D97-AF65-F5344CB8AC3E}">
        <p14:creationId xmlns:p14="http://schemas.microsoft.com/office/powerpoint/2010/main" val="17925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2920099" y="353223"/>
            <a:ext cx="6425157" cy="646331"/>
          </a:xfrm>
          <a:prstGeom prst="rect">
            <a:avLst/>
          </a:prstGeom>
          <a:solidFill>
            <a:schemeClr val="accent1">
              <a:alpha val="61000"/>
            </a:schemeClr>
          </a:solidFill>
        </p:spPr>
        <p:txBody>
          <a:bodyPr wrap="none" rtlCol="0">
            <a:spAutoFit/>
          </a:bodyPr>
          <a:lstStyle/>
          <a:p>
            <a:pPr>
              <a:lnSpc>
                <a:spcPct val="90000"/>
              </a:lnSpc>
            </a:pPr>
            <a:r>
              <a:rPr lang="en-US" sz="4000" b="1" dirty="0"/>
              <a:t>Optimization Techniques </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2045859" y="329410"/>
            <a:ext cx="3573414" cy="646331"/>
          </a:xfrm>
          <a:prstGeom prst="rect">
            <a:avLst/>
          </a:prstGeom>
          <a:solidFill>
            <a:schemeClr val="accent1">
              <a:alpha val="61000"/>
            </a:schemeClr>
          </a:solidFill>
        </p:spPr>
        <p:txBody>
          <a:bodyPr wrap="none" rtlCol="0">
            <a:spAutoFit/>
          </a:bodyPr>
          <a:lstStyle/>
          <a:p>
            <a:pPr>
              <a:lnSpc>
                <a:spcPct val="90000"/>
              </a:lnSpc>
            </a:pPr>
            <a:r>
              <a:rPr lang="en-US" sz="4000" b="1" dirty="0"/>
              <a:t>Model 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46412" y="228599"/>
            <a:ext cx="3048000" cy="701731"/>
          </a:xfrm>
          <a:prstGeom prst="rect">
            <a:avLst/>
          </a:prstGeom>
          <a:solidFill>
            <a:schemeClr val="accent1">
              <a:alpha val="61000"/>
            </a:schemeClr>
          </a:solidFill>
        </p:spPr>
        <p:txBody>
          <a:bodyPr wrap="square" rtlCol="0">
            <a:spAutoFit/>
          </a:bodyPr>
          <a:lstStyle/>
          <a:p>
            <a:pPr>
              <a:lnSpc>
                <a:spcPct val="90000"/>
              </a:lnSpc>
            </a:pPr>
            <a:r>
              <a:rPr lang="en-US" sz="4400" b="1" dirty="0"/>
              <a:t>Discussion</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pPr marL="285750" indent="-285750">
              <a:buFont typeface="Arial" panose="020B0604020202020204" pitchFamily="34" charset="0"/>
              <a:buChar char="•"/>
            </a:pPr>
            <a:r>
              <a:rPr lang="en-US" sz="2400" dirty="0"/>
              <a:t>Capturing  patient heterogeneity </a:t>
            </a:r>
          </a:p>
          <a:p>
            <a:r>
              <a:rPr lang="en-US" sz="2400" dirty="0"/>
              <a:t>    through the use of clustering </a:t>
            </a:r>
          </a:p>
          <a:p>
            <a:r>
              <a:rPr lang="en-US" sz="2400" dirty="0"/>
              <a:t>    oversampling techniques to </a:t>
            </a:r>
          </a:p>
          <a:p>
            <a:r>
              <a:rPr lang="en-US" sz="2400" dirty="0"/>
              <a:t>    predict trends such as</a:t>
            </a:r>
          </a:p>
          <a:p>
            <a:r>
              <a:rPr lang="en-US" sz="2400" dirty="0"/>
              <a:t>    treatment response</a:t>
            </a:r>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989012" y="454938"/>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989012" y="4878767"/>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10995</TotalTime>
  <Words>1695</Words>
  <Application>Microsoft Macintosh PowerPoint</Application>
  <PresentationFormat>Custom</PresentationFormat>
  <Paragraphs>150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63</cp:revision>
  <dcterms:created xsi:type="dcterms:W3CDTF">2019-07-03T18:56:10Z</dcterms:created>
  <dcterms:modified xsi:type="dcterms:W3CDTF">2019-07-31T22:41:55Z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